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334" r:id="rId5"/>
    <p:sldId id="335" r:id="rId6"/>
    <p:sldId id="305" r:id="rId7"/>
    <p:sldId id="306" r:id="rId8"/>
    <p:sldId id="307" r:id="rId9"/>
    <p:sldId id="308" r:id="rId10"/>
    <p:sldId id="34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3EE"/>
    <a:srgbClr val="1F4E79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4" autoAdjust="0"/>
    <p:restoredTop sz="93162" autoAdjust="0"/>
  </p:normalViewPr>
  <p:slideViewPr>
    <p:cSldViewPr snapToGrid="0" showGuides="1">
      <p:cViewPr varScale="1">
        <p:scale>
          <a:sx n="64" d="100"/>
          <a:sy n="64" d="100"/>
        </p:scale>
        <p:origin x="492" y="66"/>
      </p:cViewPr>
      <p:guideLst>
        <p:guide orient="horz" pos="2242"/>
        <p:guide pos="390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4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3115444" y="3455587"/>
            <a:ext cx="6538964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930"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ea typeface="思源黑体 CN Heavy" panose="020B0A00000000000000" pitchFamily="34" charset="-122"/>
                <a:cs typeface="+mn-ea"/>
                <a:sym typeface="+mn-ea"/>
              </a:rPr>
              <a:t>3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   </a:t>
            </a:r>
            <a:r>
              <a:rPr lang="zh-CN" altLang="en-US" sz="4265" dirty="0">
                <a:solidFill>
                  <a:srgbClr val="002060"/>
                </a:solidFill>
                <a:ea typeface="思源黑体 CN Heavy" panose="020B0A00000000000000" pitchFamily="34" charset="-122"/>
                <a:cs typeface="+mn-ea"/>
              </a:rPr>
              <a:t>信息隐藏基本原理</a:t>
            </a:r>
            <a:endParaRPr lang="zh-CN" altLang="en-US" sz="4265" dirty="0">
              <a:solidFill>
                <a:srgbClr val="002060"/>
              </a:solidFill>
              <a:ea typeface="思源黑体 CN Heavy" panose="020B0A00000000000000" pitchFamily="34" charset="-122"/>
              <a:cs typeface="+mn-ea"/>
            </a:endParaRPr>
          </a:p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429119" y="1538465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03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2556713" y="3434063"/>
            <a:ext cx="1662164" cy="748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3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03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62189" y="1833788"/>
            <a:ext cx="4963698" cy="617070"/>
            <a:chOff x="5493750" y="892151"/>
            <a:chExt cx="4963698" cy="617070"/>
          </a:xfrm>
        </p:grpSpPr>
        <p:sp>
          <p:nvSpPr>
            <p:cNvPr id="23" name="矩形: 圆角 2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3.1 信息隐藏的概念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62189" y="2696603"/>
            <a:ext cx="4963698" cy="616585"/>
            <a:chOff x="5493750" y="892151"/>
            <a:chExt cx="4963698" cy="617070"/>
          </a:xfrm>
        </p:grpSpPr>
        <p:sp>
          <p:nvSpPr>
            <p:cNvPr id="68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3.2 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信息隐藏的分类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62189" y="3558933"/>
            <a:ext cx="4963698" cy="616585"/>
            <a:chOff x="5493750" y="892151"/>
            <a:chExt cx="4963698" cy="617070"/>
          </a:xfrm>
        </p:grpSpPr>
        <p:sp>
          <p:nvSpPr>
            <p:cNvPr id="72" name="矩形: 圆角 7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3.3 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信息隐藏的安全性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62189" y="4421263"/>
            <a:ext cx="4963698" cy="616585"/>
            <a:chOff x="5493750" y="892151"/>
            <a:chExt cx="4963698" cy="617070"/>
          </a:xfrm>
        </p:grpSpPr>
        <p:sp>
          <p:nvSpPr>
            <p:cNvPr id="76" name="矩形: 圆角 75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3.4 信息隐藏的鲁棒性</a:t>
              </a:r>
              <a:endParaRPr lang="zh-CN" altLang="en-US" sz="2400" dirty="0">
                <a:solidFill>
                  <a:srgbClr val="0F73EE"/>
                </a:solidFill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47584" y="5283593"/>
            <a:ext cx="4963698" cy="616585"/>
            <a:chOff x="5493750" y="892151"/>
            <a:chExt cx="4963698" cy="617070"/>
          </a:xfrm>
        </p:grpSpPr>
        <p:sp>
          <p:nvSpPr>
            <p:cNvPr id="4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6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3.5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信息隐藏的通信模型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975503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信息隐藏的鲁棒性</a:t>
            </a:r>
            <a:endParaRPr lang="en-US" altLang="zh-CN" sz="4000" dirty="0">
              <a:solidFill>
                <a:srgbClr val="002060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66927" y="683913"/>
            <a:ext cx="4858147" cy="1109044"/>
            <a:chOff x="3279913" y="488294"/>
            <a:chExt cx="4858147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858147" cy="687881"/>
              <a:chOff x="3279913" y="909457"/>
              <a:chExt cx="4858147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858147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305724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信息隐藏的攻击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9" name="组合 168"/>
          <p:cNvGrpSpPr/>
          <p:nvPr/>
        </p:nvGrpSpPr>
        <p:grpSpPr>
          <a:xfrm>
            <a:off x="3464575" y="2287010"/>
            <a:ext cx="6592035" cy="863364"/>
            <a:chOff x="3464575" y="2287010"/>
            <a:chExt cx="6592035" cy="863364"/>
          </a:xfrm>
        </p:grpSpPr>
        <p:sp>
          <p:nvSpPr>
            <p:cNvPr id="176" name="矩形: 圆角 175"/>
            <p:cNvSpPr/>
            <p:nvPr/>
          </p:nvSpPr>
          <p:spPr>
            <a:xfrm>
              <a:off x="3464575" y="2287010"/>
              <a:ext cx="6592035" cy="863364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2" name="矩形 161"/>
            <p:cNvSpPr/>
            <p:nvPr/>
          </p:nvSpPr>
          <p:spPr>
            <a:xfrm>
              <a:off x="4108199" y="2501259"/>
              <a:ext cx="43293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400" dirty="0">
                  <a:latin typeface="宋体" panose="02010600030101010101" pitchFamily="2" charset="-122"/>
                </a:rPr>
                <a:t>监视和破译隐藏的秘密信息</a:t>
              </a:r>
              <a:r>
                <a:rPr lang="zh-CN" altLang="en-US" sz="2400" dirty="0"/>
                <a:t> </a:t>
              </a:r>
              <a:endParaRPr lang="zh-CN" altLang="en-US" sz="2400" dirty="0"/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3454848" y="3740969"/>
            <a:ext cx="6592035" cy="945240"/>
            <a:chOff x="3454848" y="3740969"/>
            <a:chExt cx="6592035" cy="945240"/>
          </a:xfrm>
        </p:grpSpPr>
        <p:grpSp>
          <p:nvGrpSpPr>
            <p:cNvPr id="171" name="组合 170"/>
            <p:cNvGrpSpPr/>
            <p:nvPr/>
          </p:nvGrpSpPr>
          <p:grpSpPr>
            <a:xfrm>
              <a:off x="3454848" y="3740969"/>
              <a:ext cx="6592035" cy="915259"/>
              <a:chOff x="3454848" y="3740969"/>
              <a:chExt cx="6592035" cy="915259"/>
            </a:xfrm>
          </p:grpSpPr>
          <p:sp>
            <p:nvSpPr>
              <p:cNvPr id="183" name="矩形: 圆角 182"/>
              <p:cNvSpPr/>
              <p:nvPr/>
            </p:nvSpPr>
            <p:spPr>
              <a:xfrm>
                <a:off x="3454848" y="3740969"/>
                <a:ext cx="6592035" cy="915259"/>
              </a:xfrm>
              <a:prstGeom prst="roundRect">
                <a:avLst>
                  <a:gd name="adj" fmla="val 14803"/>
                </a:avLst>
              </a:prstGeom>
              <a:solidFill>
                <a:schemeClr val="bg1">
                  <a:alpha val="5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4074865" y="3779997"/>
                <a:ext cx="37132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sz="2400" dirty="0">
                    <a:latin typeface="宋体" panose="02010600030101010101" pitchFamily="2" charset="-122"/>
                  </a:rPr>
                  <a:t>破坏隐藏的秘密信息</a:t>
                </a:r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p:grpSp>
        <p:sp>
          <p:nvSpPr>
            <p:cNvPr id="166" name="矩形 165"/>
            <p:cNvSpPr/>
            <p:nvPr/>
          </p:nvSpPr>
          <p:spPr>
            <a:xfrm>
              <a:off x="4055128" y="4224544"/>
              <a:ext cx="28769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篡改秘密信息</a:t>
              </a:r>
              <a:r>
                <a:rPr lang="zh-CN" altLang="en-US" sz="2400" dirty="0">
                  <a:latin typeface="宋体" panose="02010600030101010101" pitchFamily="2" charset="-122"/>
                </a:rPr>
                <a:t> </a:t>
              </a:r>
              <a:endParaRPr lang="zh-CN" altLang="en-US" sz="2400"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3464576" y="5253258"/>
            <a:ext cx="6784852" cy="863364"/>
            <a:chOff x="3464576" y="5253258"/>
            <a:chExt cx="6784852" cy="863364"/>
          </a:xfrm>
        </p:grpSpPr>
        <p:sp>
          <p:nvSpPr>
            <p:cNvPr id="187" name="矩形: 圆角 186"/>
            <p:cNvSpPr/>
            <p:nvPr/>
          </p:nvSpPr>
          <p:spPr>
            <a:xfrm>
              <a:off x="3464576" y="5253258"/>
              <a:ext cx="6592035" cy="863364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4108199" y="5502650"/>
              <a:ext cx="61412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压缩编码</a:t>
              </a:r>
              <a:r>
                <a:rPr lang="zh-CN" altLang="en-US" sz="2400" dirty="0">
                  <a:latin typeface="宋体" panose="02010600030101010101" pitchFamily="2" charset="-122"/>
                </a:rPr>
                <a:t>，信号处理技术，格式转换</a:t>
              </a:r>
              <a:endParaRPr lang="zh-CN" altLang="en-US" sz="2400"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2608181" y="2134172"/>
            <a:ext cx="1218744" cy="1218744"/>
            <a:chOff x="1882937" y="2051686"/>
            <a:chExt cx="1438016" cy="1438016"/>
          </a:xfrm>
        </p:grpSpPr>
        <p:sp>
          <p:nvSpPr>
            <p:cNvPr id="180" name="椭圆 179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2126065" y="2331476"/>
              <a:ext cx="1021531" cy="890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被动攻击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2598453" y="3618112"/>
            <a:ext cx="1218744" cy="1218744"/>
            <a:chOff x="1882937" y="2051686"/>
            <a:chExt cx="1438016" cy="1438016"/>
          </a:xfrm>
        </p:grpSpPr>
        <p:sp>
          <p:nvSpPr>
            <p:cNvPr id="185" name="椭圆 184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>
              <a:off x="2125613" y="2331476"/>
              <a:ext cx="1021531" cy="890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主动攻击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2608181" y="5100420"/>
            <a:ext cx="1218744" cy="1218744"/>
            <a:chOff x="1882937" y="2051686"/>
            <a:chExt cx="1438016" cy="1438016"/>
          </a:xfrm>
        </p:grpSpPr>
        <p:sp>
          <p:nvSpPr>
            <p:cNvPr id="189" name="椭圆 188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0" name="矩形 189"/>
            <p:cNvSpPr/>
            <p:nvPr/>
          </p:nvSpPr>
          <p:spPr>
            <a:xfrm>
              <a:off x="1882937" y="2380612"/>
              <a:ext cx="1438015" cy="980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</a:rPr>
                <a:t>非恶意修改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6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6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77064" y="516799"/>
            <a:ext cx="3237873" cy="1109044"/>
            <a:chOff x="3279913" y="488294"/>
            <a:chExt cx="3237873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3237873" cy="687881"/>
              <a:chOff x="3279913" y="909457"/>
              <a:chExt cx="3237873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3237873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14020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鲁棒性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344" name="组合 343"/>
          <p:cNvGrpSpPr/>
          <p:nvPr/>
        </p:nvGrpSpPr>
        <p:grpSpPr>
          <a:xfrm>
            <a:off x="1564176" y="1760114"/>
            <a:ext cx="1280651" cy="714085"/>
            <a:chOff x="4397979" y="1560722"/>
            <a:chExt cx="1280651" cy="714085"/>
          </a:xfrm>
        </p:grpSpPr>
        <p:sp>
          <p:nvSpPr>
            <p:cNvPr id="345" name="矩形: 圆角 344"/>
            <p:cNvSpPr/>
            <p:nvPr/>
          </p:nvSpPr>
          <p:spPr>
            <a:xfrm>
              <a:off x="4512179" y="1596162"/>
              <a:ext cx="1166451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46" name="组合 345"/>
            <p:cNvGrpSpPr/>
            <p:nvPr/>
          </p:nvGrpSpPr>
          <p:grpSpPr>
            <a:xfrm>
              <a:off x="4397979" y="1560722"/>
              <a:ext cx="1105549" cy="714085"/>
              <a:chOff x="4397979" y="1560722"/>
              <a:chExt cx="1105549" cy="714085"/>
            </a:xfrm>
          </p:grpSpPr>
          <p:sp>
            <p:nvSpPr>
              <p:cNvPr id="347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48" name="矩形 347"/>
              <p:cNvSpPr/>
              <p:nvPr/>
            </p:nvSpPr>
            <p:spPr>
              <a:xfrm>
                <a:off x="4687279" y="1686931"/>
                <a:ext cx="8162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/>
                  <a:t>定义</a:t>
                </a:r>
                <a:endParaRPr lang="zh-CN" altLang="en-US" sz="2400" dirty="0"/>
              </a:p>
            </p:txBody>
          </p:sp>
        </p:grpSp>
      </p:grpSp>
      <p:sp>
        <p:nvSpPr>
          <p:cNvPr id="159" name="矩形 158"/>
          <p:cNvSpPr/>
          <p:nvPr/>
        </p:nvSpPr>
        <p:spPr>
          <a:xfrm>
            <a:off x="1853476" y="2657572"/>
            <a:ext cx="8639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lt"/>
              </a:rPr>
              <a:t>设∑是一个信息伪装系统，</a:t>
            </a:r>
            <a:r>
              <a:rPr lang="en-US" altLang="zh-CN" sz="2000" dirty="0">
                <a:latin typeface="+mj-lt"/>
              </a:rPr>
              <a:t>Р</a:t>
            </a:r>
            <a:r>
              <a:rPr lang="zh-CN" altLang="en-US" sz="2000" dirty="0">
                <a:latin typeface="+mj-lt"/>
              </a:rPr>
              <a:t>是一类映射：</a:t>
            </a:r>
            <a:r>
              <a:rPr lang="en-US" altLang="zh-CN" sz="2000" dirty="0">
                <a:latin typeface="+mj-lt"/>
              </a:rPr>
              <a:t>C → C ，</a:t>
            </a:r>
            <a:r>
              <a:rPr lang="zh-CN" altLang="en-US" sz="2000" dirty="0">
                <a:latin typeface="+mj-lt"/>
              </a:rPr>
              <a:t>若对所有的</a:t>
            </a:r>
            <a:r>
              <a:rPr lang="en-US" altLang="zh-CN" sz="2000" dirty="0">
                <a:latin typeface="+mj-lt"/>
              </a:rPr>
              <a:t>p ∈Ρ </a:t>
            </a:r>
            <a:endParaRPr lang="zh-CN" altLang="en-US" sz="2000" dirty="0">
              <a:latin typeface="+mj-lt"/>
            </a:endParaRPr>
          </a:p>
        </p:txBody>
      </p:sp>
      <p:grpSp>
        <p:nvGrpSpPr>
          <p:cNvPr id="169" name="组合 168"/>
          <p:cNvGrpSpPr/>
          <p:nvPr/>
        </p:nvGrpSpPr>
        <p:grpSpPr>
          <a:xfrm>
            <a:off x="1593065" y="3216026"/>
            <a:ext cx="3887603" cy="554008"/>
            <a:chOff x="1593065" y="3468941"/>
            <a:chExt cx="3887603" cy="554008"/>
          </a:xfrm>
        </p:grpSpPr>
        <p:sp>
          <p:nvSpPr>
            <p:cNvPr id="349" name="矩形: 圆角 348"/>
            <p:cNvSpPr/>
            <p:nvPr/>
          </p:nvSpPr>
          <p:spPr>
            <a:xfrm>
              <a:off x="1593065" y="3468941"/>
              <a:ext cx="3784548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1593065" y="3545890"/>
              <a:ext cx="38876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zh-CN" sz="2000" dirty="0"/>
                <a:t>(</a:t>
              </a:r>
              <a:r>
                <a:rPr lang="en-US" altLang="zh-CN" sz="2000" dirty="0" err="1"/>
                <a:t>i</a:t>
              </a:r>
              <a:r>
                <a:rPr lang="en-US" altLang="zh-CN" sz="2000" dirty="0"/>
                <a:t>)</a:t>
              </a:r>
              <a:r>
                <a:rPr lang="en-US" altLang="zh-CN" sz="2000" dirty="0">
                  <a:cs typeface="Times New Roman" panose="02020603050405020304" pitchFamily="18" charset="0"/>
                </a:rPr>
                <a:t>  </a:t>
              </a:r>
              <a:r>
                <a:rPr lang="zh-CN" altLang="en-US" sz="2000" dirty="0"/>
                <a:t>对私钥信息伪装系统，恒有：</a:t>
              </a:r>
              <a:endParaRPr lang="zh-CN" altLang="en-US" sz="2000" dirty="0"/>
            </a:p>
          </p:txBody>
        </p:sp>
      </p:grpSp>
      <p:sp>
        <p:nvSpPr>
          <p:cNvPr id="161" name="矩形 160"/>
          <p:cNvSpPr/>
          <p:nvPr/>
        </p:nvSpPr>
        <p:spPr>
          <a:xfrm>
            <a:off x="3668312" y="3941495"/>
            <a:ext cx="5442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None/>
            </a:pPr>
            <a:r>
              <a:rPr lang="en-US" altLang="zh-CN" sz="2000" dirty="0"/>
              <a:t>D</a:t>
            </a:r>
            <a:r>
              <a:rPr lang="en-US" altLang="zh-CN" sz="2000" baseline="-25000" dirty="0"/>
              <a:t>K</a:t>
            </a:r>
            <a:r>
              <a:rPr lang="en-US" altLang="zh-CN" sz="2000" dirty="0"/>
              <a:t>(p(E</a:t>
            </a:r>
            <a:r>
              <a:rPr lang="en-US" altLang="zh-CN" sz="2000" baseline="-25000" dirty="0"/>
              <a:t>K</a:t>
            </a:r>
            <a:r>
              <a:rPr lang="en-US" altLang="zh-CN" sz="2000" dirty="0"/>
              <a:t>(c , m , k)),k)= D</a:t>
            </a:r>
            <a:r>
              <a:rPr lang="en-US" altLang="zh-CN" sz="2000" baseline="-25000" dirty="0"/>
              <a:t>K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K</a:t>
            </a:r>
            <a:r>
              <a:rPr lang="en-US" altLang="zh-CN" sz="2000" dirty="0"/>
              <a:t>(c , m , k), k) = m     </a:t>
            </a:r>
            <a:endParaRPr lang="en-US" altLang="zh-CN" sz="2000" dirty="0"/>
          </a:p>
        </p:txBody>
      </p:sp>
      <p:grpSp>
        <p:nvGrpSpPr>
          <p:cNvPr id="170" name="组合 169"/>
          <p:cNvGrpSpPr/>
          <p:nvPr/>
        </p:nvGrpSpPr>
        <p:grpSpPr>
          <a:xfrm>
            <a:off x="1590962" y="4537657"/>
            <a:ext cx="4152598" cy="554008"/>
            <a:chOff x="1590962" y="4790572"/>
            <a:chExt cx="4152598" cy="554008"/>
          </a:xfrm>
        </p:grpSpPr>
        <p:sp>
          <p:nvSpPr>
            <p:cNvPr id="351" name="矩形: 圆角 350"/>
            <p:cNvSpPr/>
            <p:nvPr/>
          </p:nvSpPr>
          <p:spPr>
            <a:xfrm>
              <a:off x="1590962" y="4790572"/>
              <a:ext cx="400776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1593065" y="4882860"/>
              <a:ext cx="41504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zh-CN" sz="2000" dirty="0"/>
                <a:t>(ii)</a:t>
              </a:r>
              <a:r>
                <a:rPr lang="en-US" altLang="zh-CN" sz="2000" dirty="0">
                  <a:cs typeface="Times New Roman" panose="02020603050405020304" pitchFamily="18" charset="0"/>
                </a:rPr>
                <a:t> </a:t>
              </a:r>
              <a:r>
                <a:rPr lang="zh-CN" altLang="en-US" sz="2000" dirty="0"/>
                <a:t>对无密钥信息伪装系统，恒有：</a:t>
              </a:r>
              <a:endParaRPr lang="zh-CN" altLang="en-US" sz="2000" dirty="0"/>
            </a:p>
          </p:txBody>
        </p:sp>
      </p:grpSp>
      <p:sp>
        <p:nvSpPr>
          <p:cNvPr id="164" name="矩形 163"/>
          <p:cNvSpPr/>
          <p:nvPr/>
        </p:nvSpPr>
        <p:spPr>
          <a:xfrm>
            <a:off x="4588436" y="5284139"/>
            <a:ext cx="4007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D(p(E(c , m)))= D(E(c , m)) = m </a:t>
            </a:r>
            <a:endParaRPr lang="zh-CN" altLang="en-US" sz="2000" dirty="0"/>
          </a:p>
        </p:txBody>
      </p:sp>
      <p:sp>
        <p:nvSpPr>
          <p:cNvPr id="167" name="矩形 166"/>
          <p:cNvSpPr/>
          <p:nvPr/>
        </p:nvSpPr>
        <p:spPr>
          <a:xfrm>
            <a:off x="1602276" y="5834144"/>
            <a:ext cx="9685561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lt"/>
              </a:rPr>
              <a:t>而不管如何选择：</a:t>
            </a:r>
            <a:r>
              <a:rPr lang="en-US" altLang="zh-CN" sz="2000" dirty="0">
                <a:latin typeface="+mj-lt"/>
              </a:rPr>
              <a:t>m ∈</a:t>
            </a:r>
            <a:r>
              <a:rPr lang="en-US" altLang="zh-CN" sz="2000" dirty="0" err="1">
                <a:latin typeface="+mj-lt"/>
              </a:rPr>
              <a:t>M，c</a:t>
            </a:r>
            <a:r>
              <a:rPr lang="en-US" altLang="zh-CN" sz="2000" dirty="0">
                <a:latin typeface="+mj-lt"/>
              </a:rPr>
              <a:t> ∈</a:t>
            </a:r>
            <a:r>
              <a:rPr lang="en-US" altLang="zh-CN" sz="2000" dirty="0" err="1">
                <a:latin typeface="+mj-lt"/>
              </a:rPr>
              <a:t>C，k</a:t>
            </a:r>
            <a:r>
              <a:rPr lang="en-US" altLang="zh-CN" sz="2000" dirty="0">
                <a:latin typeface="+mj-lt"/>
              </a:rPr>
              <a:t> ∈K ，</a:t>
            </a:r>
            <a:r>
              <a:rPr lang="zh-CN" altLang="en-US" sz="2000" dirty="0">
                <a:latin typeface="+mj-lt"/>
              </a:rPr>
              <a:t>则称该系统为</a:t>
            </a:r>
            <a:r>
              <a:rPr lang="en-US" altLang="zh-CN" sz="2000" dirty="0">
                <a:latin typeface="+mj-lt"/>
              </a:rPr>
              <a:t>Ρ-</a:t>
            </a:r>
            <a:r>
              <a:rPr lang="zh-CN" altLang="en-US" sz="2000" dirty="0">
                <a:latin typeface="+mj-lt"/>
              </a:rPr>
              <a:t>鲁棒</a:t>
            </a:r>
            <a:r>
              <a:rPr lang="zh-CN" altLang="en-US" sz="2000" dirty="0">
                <a:latin typeface="+mj-lt"/>
              </a:rPr>
              <a:t>性的信息伪装系统 </a:t>
            </a:r>
            <a:endParaRPr lang="zh-CN" altLang="en-US"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64" grpId="0"/>
      <p:bldP spid="1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31788" y="683913"/>
            <a:ext cx="5928424" cy="1109044"/>
            <a:chOff x="3279913" y="488294"/>
            <a:chExt cx="5928424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5928424" cy="687881"/>
              <a:chOff x="3279913" y="909457"/>
              <a:chExt cx="5928424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5928424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4288353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安全性和健壮性的平衡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2" name="组合 171"/>
          <p:cNvGrpSpPr/>
          <p:nvPr/>
        </p:nvGrpSpPr>
        <p:grpSpPr>
          <a:xfrm>
            <a:off x="1654223" y="2870200"/>
            <a:ext cx="4154183" cy="2668265"/>
            <a:chOff x="1076853" y="5080315"/>
            <a:chExt cx="5054600" cy="1959087"/>
          </a:xfrm>
        </p:grpSpPr>
        <p:cxnSp>
          <p:nvCxnSpPr>
            <p:cNvPr id="173" name="直接连接符 17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矩形: 圆角 173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6383596" y="2870200"/>
            <a:ext cx="4154183" cy="2668265"/>
            <a:chOff x="1076853" y="5080315"/>
            <a:chExt cx="5054600" cy="1959087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矩形: 圆角 176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62" name="矩形 161"/>
          <p:cNvSpPr/>
          <p:nvPr/>
        </p:nvSpPr>
        <p:spPr>
          <a:xfrm>
            <a:off x="2311645" y="234297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安全性高，健壮性差</a:t>
            </a:r>
            <a:endParaRPr lang="zh-CN" altLang="en-US" sz="2400" dirty="0"/>
          </a:p>
        </p:txBody>
      </p:sp>
      <p:sp>
        <p:nvSpPr>
          <p:cNvPr id="165" name="矩形 164"/>
          <p:cNvSpPr/>
          <p:nvPr/>
        </p:nvSpPr>
        <p:spPr>
          <a:xfrm>
            <a:off x="1368270" y="3402793"/>
            <a:ext cx="44219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宋体" panose="02010600030101010101" pitchFamily="2" charset="-122"/>
              </a:rPr>
              <a:t>安全性高，说明伪装对象与载体对象从概率分布上无法区别，因此信息的隐藏必须利用载体的随机噪声，而随机噪声容易被破坏。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240463" y="3402793"/>
            <a:ext cx="4154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宋体" panose="02010600030101010101" pitchFamily="2" charset="-122"/>
              </a:rPr>
              <a:t>健壮性强，说明信息隐藏与载体的特性结合在一起，不易被破坏，但会改变载体的某些特征，并且有可能改变概率分布。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168" name="矩形 167"/>
          <p:cNvSpPr/>
          <p:nvPr/>
        </p:nvSpPr>
        <p:spPr>
          <a:xfrm>
            <a:off x="6953178" y="235675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健壮性强，安全性差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5" grpId="0"/>
      <p:bldP spid="166" grpId="0"/>
      <p:bldP spid="1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31788" y="683913"/>
            <a:ext cx="4558241" cy="1109044"/>
            <a:chOff x="3279913" y="488294"/>
            <a:chExt cx="4558241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558241" cy="687881"/>
              <a:chOff x="3279913" y="909457"/>
              <a:chExt cx="4558241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55824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258756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宋体" panose="02010600030101010101" pitchFamily="2" charset="-122"/>
                    <a:sym typeface="+mn-ea"/>
                  </a:rPr>
                  <a:t>保持</a:t>
                </a:r>
                <a:r>
                  <a:rPr lang="el-GR" altLang="zh-CN" sz="3200" dirty="0">
                    <a:solidFill>
                      <a:schemeClr val="bg1"/>
                    </a:solidFill>
                    <a:latin typeface="+mj-lt"/>
                    <a:sym typeface="+mn-ea"/>
                  </a:rPr>
                  <a:t>α-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宋体" panose="02010600030101010101" pitchFamily="2" charset="-122"/>
                    <a:sym typeface="+mn-ea"/>
                  </a:rPr>
                  <a:t>相似性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59" name="矩形 158"/>
          <p:cNvSpPr/>
          <p:nvPr/>
        </p:nvSpPr>
        <p:spPr>
          <a:xfrm>
            <a:off x="1968500" y="2231999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ym typeface="+mn-ea"/>
              </a:rPr>
              <a:t>一般情况下，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只能针对某一类特殊的映射具有健壮性，比</a:t>
            </a:r>
            <a:r>
              <a:rPr lang="zh-CN" altLang="en-US" sz="2400" dirty="0">
                <a:sym typeface="+mn-ea"/>
              </a:rPr>
              <a:t>如，</a:t>
            </a:r>
            <a:r>
              <a:rPr lang="en-US" altLang="zh-CN" sz="2400" dirty="0">
                <a:latin typeface="+mj-lt"/>
                <a:sym typeface="+mn-ea"/>
              </a:rPr>
              <a:t>JPEG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压缩与解压缩、滤波、加入白噪声等。</a:t>
            </a:r>
            <a:r>
              <a:rPr lang="zh-CN" altLang="en-US" sz="2400" dirty="0">
                <a:sym typeface="+mn-ea"/>
              </a:rPr>
              <a:t> </a:t>
            </a:r>
            <a:endParaRPr lang="zh-CN" altLang="en-US" sz="2400" dirty="0"/>
          </a:p>
        </p:txBody>
      </p:sp>
      <p:sp>
        <p:nvSpPr>
          <p:cNvPr id="160" name="矩形 159"/>
          <p:cNvSpPr/>
          <p:nvPr/>
        </p:nvSpPr>
        <p:spPr>
          <a:xfrm>
            <a:off x="1968500" y="3321735"/>
            <a:ext cx="8369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理想的信息隐藏系统应该</a:t>
            </a:r>
            <a:r>
              <a:rPr lang="zh-CN" altLang="en-US" sz="2400" dirty="0">
                <a:latin typeface="宋体" panose="02010600030101010101" pitchFamily="2" charset="-122"/>
              </a:rPr>
              <a:t>对所有的</a:t>
            </a:r>
            <a:r>
              <a:rPr lang="zh-CN" altLang="en-US" sz="2400" dirty="0">
                <a:solidFill>
                  <a:srgbClr val="0F73EE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b="1" dirty="0">
                <a:solidFill>
                  <a:srgbClr val="0F73EE"/>
                </a:solidFill>
                <a:latin typeface="宋体" panose="02010600030101010101" pitchFamily="2" charset="-122"/>
              </a:rPr>
              <a:t>保持</a:t>
            </a:r>
            <a:r>
              <a:rPr lang="en-US" altLang="zh-CN" sz="2400" b="1" dirty="0">
                <a:solidFill>
                  <a:srgbClr val="0F73EE"/>
                </a:solidFill>
              </a:rPr>
              <a:t>α</a:t>
            </a:r>
            <a:r>
              <a:rPr lang="en-US" altLang="zh-CN" sz="2400" b="1" dirty="0">
                <a:solidFill>
                  <a:srgbClr val="0F73EE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0F73EE"/>
                </a:solidFill>
                <a:latin typeface="宋体" panose="02010600030101010101" pitchFamily="2" charset="-122"/>
              </a:rPr>
              <a:t>相似性</a:t>
            </a:r>
            <a:r>
              <a:rPr lang="zh-CN" altLang="en-US" sz="2400" dirty="0">
                <a:solidFill>
                  <a:srgbClr val="0F73EE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2400" dirty="0">
                <a:latin typeface="宋体" panose="02010600030101010101" pitchFamily="2" charset="-122"/>
              </a:rPr>
              <a:t>的映射具有健壮性。</a:t>
            </a:r>
            <a:endParaRPr lang="zh-CN" altLang="en-US" sz="2400" dirty="0"/>
          </a:p>
        </p:txBody>
      </p:sp>
      <p:grpSp>
        <p:nvGrpSpPr>
          <p:cNvPr id="164" name="组合 163"/>
          <p:cNvGrpSpPr/>
          <p:nvPr/>
        </p:nvGrpSpPr>
        <p:grpSpPr>
          <a:xfrm>
            <a:off x="2065355" y="4355211"/>
            <a:ext cx="2412793" cy="554008"/>
            <a:chOff x="2065355" y="4530306"/>
            <a:chExt cx="2412793" cy="554008"/>
          </a:xfrm>
        </p:grpSpPr>
        <p:sp>
          <p:nvSpPr>
            <p:cNvPr id="178" name="矩形: 圆角 177"/>
            <p:cNvSpPr/>
            <p:nvPr/>
          </p:nvSpPr>
          <p:spPr>
            <a:xfrm>
              <a:off x="2065355" y="4530306"/>
              <a:ext cx="2229142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2124619" y="4600428"/>
              <a:ext cx="23535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  <a:sym typeface="+mn-ea"/>
                </a:rPr>
                <a:t>保持</a:t>
              </a:r>
              <a:r>
                <a:rPr lang="el-GR" altLang="zh-CN" sz="2400" b="1" dirty="0">
                  <a:latin typeface="+mj-lt"/>
                  <a:sym typeface="+mn-ea"/>
                </a:rPr>
                <a:t>α-</a:t>
              </a:r>
              <a:r>
                <a:rPr lang="zh-CN" altLang="en-US" sz="2400" b="1" dirty="0">
                  <a:latin typeface="宋体" panose="02010600030101010101" pitchFamily="2" charset="-122"/>
                  <a:sym typeface="+mn-ea"/>
                </a:rPr>
                <a:t>相似性：</a:t>
              </a:r>
              <a:endParaRPr lang="zh-CN" altLang="en-US" sz="2400" dirty="0"/>
            </a:p>
          </p:txBody>
        </p:sp>
      </p:grpSp>
      <p:sp>
        <p:nvSpPr>
          <p:cNvPr id="163" name="矩形 162"/>
          <p:cNvSpPr/>
          <p:nvPr/>
        </p:nvSpPr>
        <p:spPr>
          <a:xfrm>
            <a:off x="2958138" y="5365993"/>
            <a:ext cx="6906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映射</a:t>
            </a:r>
            <a:r>
              <a:rPr lang="en-US" altLang="zh-CN" sz="2400" i="1" dirty="0">
                <a:latin typeface="+mj-lt"/>
              </a:rPr>
              <a:t>p</a:t>
            </a:r>
            <a:r>
              <a:rPr lang="en-US" altLang="zh-CN" sz="2400" dirty="0">
                <a:latin typeface="+mj-lt"/>
              </a:rPr>
              <a:t> </a:t>
            </a:r>
            <a:r>
              <a:rPr lang="zh-CN" altLang="en-US" sz="2400" dirty="0">
                <a:latin typeface="+mj-lt"/>
              </a:rPr>
              <a:t>：</a:t>
            </a:r>
            <a:r>
              <a:rPr lang="en-US" altLang="zh-CN" sz="2400" i="1" dirty="0">
                <a:latin typeface="+mj-lt"/>
              </a:rPr>
              <a:t>C</a:t>
            </a:r>
            <a:r>
              <a:rPr lang="en-US" altLang="zh-CN" sz="2400" dirty="0">
                <a:latin typeface="+mj-lt"/>
              </a:rPr>
              <a:t> → </a:t>
            </a:r>
            <a:r>
              <a:rPr lang="en-US" altLang="zh-CN" sz="2400" i="1" dirty="0">
                <a:latin typeface="+mj-lt"/>
              </a:rPr>
              <a:t>C</a:t>
            </a:r>
            <a:r>
              <a:rPr lang="zh-CN" altLang="en-US" sz="2400" dirty="0">
                <a:latin typeface="宋体" panose="02010600030101010101" pitchFamily="2" charset="-122"/>
              </a:rPr>
              <a:t>具有性质</a:t>
            </a:r>
            <a:r>
              <a:rPr lang="en-US" altLang="zh-CN" sz="2400" i="1" dirty="0">
                <a:latin typeface="+mj-lt"/>
              </a:rPr>
              <a:t>sim</a:t>
            </a:r>
            <a:r>
              <a:rPr lang="en-US" altLang="zh-CN" sz="2400" dirty="0">
                <a:latin typeface="+mj-lt"/>
              </a:rPr>
              <a:t>(</a:t>
            </a:r>
            <a:r>
              <a:rPr lang="en-US" altLang="zh-CN" sz="2400" i="1" dirty="0">
                <a:latin typeface="+mj-lt"/>
              </a:rPr>
              <a:t>c</a:t>
            </a:r>
            <a:r>
              <a:rPr lang="en-US" altLang="zh-CN" sz="2400" dirty="0">
                <a:latin typeface="+mj-lt"/>
              </a:rPr>
              <a:t> , </a:t>
            </a:r>
            <a:r>
              <a:rPr lang="en-US" altLang="zh-CN" sz="2400" i="1" dirty="0">
                <a:latin typeface="+mj-lt"/>
              </a:rPr>
              <a:t>p</a:t>
            </a:r>
            <a:r>
              <a:rPr lang="en-US" altLang="zh-CN" sz="2400" dirty="0">
                <a:latin typeface="+mj-lt"/>
              </a:rPr>
              <a:t>(</a:t>
            </a:r>
            <a:r>
              <a:rPr lang="en-US" altLang="zh-CN" sz="2400" i="1" dirty="0">
                <a:latin typeface="+mj-lt"/>
              </a:rPr>
              <a:t>c</a:t>
            </a:r>
            <a:r>
              <a:rPr lang="en-US" altLang="zh-CN" sz="2400" dirty="0">
                <a:latin typeface="+mj-lt"/>
              </a:rPr>
              <a:t>)) ≥ </a:t>
            </a:r>
            <a:r>
              <a:rPr lang="el-GR" altLang="zh-CN" sz="2400" dirty="0">
                <a:latin typeface="+mj-lt"/>
              </a:rPr>
              <a:t>α</a:t>
            </a:r>
            <a:r>
              <a:rPr lang="el-GR" altLang="zh-CN" sz="240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且 </a:t>
            </a:r>
            <a:r>
              <a:rPr lang="el-GR" altLang="zh-CN" sz="2400" dirty="0">
                <a:latin typeface="+mj-lt"/>
              </a:rPr>
              <a:t>α≈1 </a:t>
            </a:r>
            <a:r>
              <a:rPr lang="zh-CN" altLang="el-GR" sz="2400" dirty="0"/>
              <a:t>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31788" y="683913"/>
            <a:ext cx="4558241" cy="1109044"/>
            <a:chOff x="3279913" y="488294"/>
            <a:chExt cx="4558241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558241" cy="687881"/>
              <a:chOff x="3279913" y="909457"/>
              <a:chExt cx="4558241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55824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26212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宋体" panose="02010600030101010101" pitchFamily="2" charset="-122"/>
                    <a:sym typeface="+mn-ea"/>
                  </a:rPr>
                  <a:t>隐藏在何处？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59" name="矩形 158"/>
          <p:cNvSpPr/>
          <p:nvPr/>
        </p:nvSpPr>
        <p:spPr>
          <a:xfrm>
            <a:off x="1968500" y="2231999"/>
            <a:ext cx="82296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400" dirty="0">
                <a:sym typeface="+mn-ea"/>
              </a:rPr>
              <a:t>鲁棒性算法应该把需要隐藏的信息放置在信号感观最重要的部分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。</a:t>
            </a:r>
            <a:r>
              <a:rPr lang="zh-CN" altLang="en-US" sz="2400" dirty="0">
                <a:sym typeface="+mn-ea"/>
              </a:rPr>
              <a:t> </a:t>
            </a:r>
            <a:endParaRPr lang="zh-CN" altLang="en-US" sz="2400" dirty="0"/>
          </a:p>
        </p:txBody>
      </p:sp>
      <p:sp>
        <p:nvSpPr>
          <p:cNvPr id="160" name="矩形 159"/>
          <p:cNvSpPr/>
          <p:nvPr/>
        </p:nvSpPr>
        <p:spPr>
          <a:xfrm>
            <a:off x="1968500" y="3321735"/>
            <a:ext cx="83693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400" dirty="0"/>
              <a:t>当</a:t>
            </a:r>
            <a:r>
              <a:rPr lang="zh-CN" sz="2400" dirty="0"/>
              <a:t>一</a:t>
            </a:r>
            <a:r>
              <a:rPr sz="2400" dirty="0"/>
              <a:t>幅</a:t>
            </a:r>
            <a:r>
              <a:rPr lang="zh-CN" sz="2400" dirty="0"/>
              <a:t>人脸</a:t>
            </a:r>
            <a:r>
              <a:rPr sz="2400" dirty="0"/>
              <a:t>图像不被破坏到无法识别出人脸这样的严重程度之前，都能够恢复出隐藏信息</a:t>
            </a:r>
            <a:r>
              <a:rPr lang="zh-CN" altLang="en-US" sz="2400" dirty="0">
                <a:latin typeface="宋体" panose="02010600030101010101" pitchFamily="2" charset="-122"/>
              </a:rPr>
              <a:t>。</a:t>
            </a:r>
            <a:endParaRPr lang="zh-CN" altLang="en-US" sz="2400" dirty="0"/>
          </a:p>
        </p:txBody>
      </p:sp>
      <p:grpSp>
        <p:nvGrpSpPr>
          <p:cNvPr id="164" name="组合 163"/>
          <p:cNvGrpSpPr/>
          <p:nvPr/>
        </p:nvGrpSpPr>
        <p:grpSpPr>
          <a:xfrm>
            <a:off x="2065655" y="4355465"/>
            <a:ext cx="10397490" cy="1128395"/>
            <a:chOff x="2065355" y="4530306"/>
            <a:chExt cx="10397699" cy="554008"/>
          </a:xfrm>
        </p:grpSpPr>
        <p:sp>
          <p:nvSpPr>
            <p:cNvPr id="178" name="矩形: 圆角 177"/>
            <p:cNvSpPr/>
            <p:nvPr/>
          </p:nvSpPr>
          <p:spPr>
            <a:xfrm>
              <a:off x="2065355" y="4530306"/>
              <a:ext cx="7798592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2124619" y="4600428"/>
              <a:ext cx="10338435" cy="407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400" b="1" dirty="0">
                  <a:sym typeface="+mn-ea"/>
                </a:rPr>
                <a:t>        </a:t>
              </a:r>
              <a:r>
                <a:rPr sz="2400" b="1" dirty="0">
                  <a:sym typeface="+mn-ea"/>
                </a:rPr>
                <a:t>将隐藏 信息与载体的感观最重要的部分绑定在一起，</a:t>
              </a:r>
              <a:endParaRPr sz="2400" b="1" dirty="0">
                <a:sym typeface="+mn-ea"/>
              </a:endParaRPr>
            </a:p>
            <a:p>
              <a:pPr algn="l"/>
              <a:r>
                <a:rPr sz="2400" b="1" dirty="0">
                  <a:sym typeface="+mn-ea"/>
                </a:rPr>
                <a:t>其鲁棒性就会强很多</a:t>
              </a:r>
              <a:r>
                <a:rPr lang="zh-CN" sz="2400" b="1" dirty="0">
                  <a:sym typeface="+mn-ea"/>
                </a:rPr>
                <a:t>。</a:t>
              </a:r>
              <a:endParaRPr lang="zh-CN" sz="2400" b="1" dirty="0"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ISLIDE.VECTOR" val="28b0fd0e-7ece-4f48-881a-83c93b08799b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VECTOR" val="28b0fd0e-7ece-4f48-881a-83c93b08799b"/>
</p:tagLst>
</file>

<file path=ppt/tags/tag7.xml><?xml version="1.0" encoding="utf-8"?>
<p:tagLst xmlns:p="http://schemas.openxmlformats.org/presentationml/2006/main">
  <p:tag name="ISLIDE.VECTOR" val="28b0fd0e-7ece-4f48-881a-83c93b08799b"/>
</p:tagLst>
</file>

<file path=ppt/tags/tag8.xml><?xml version="1.0" encoding="utf-8"?>
<p:tagLst xmlns:p="http://schemas.openxmlformats.org/presentationml/2006/main">
  <p:tag name="ISLIDE.VECTOR" val="28b0fd0e-7ece-4f48-881a-83c93b08799b"/>
</p:tagLst>
</file>

<file path=ppt/tags/tag9.xml><?xml version="1.0" encoding="utf-8"?>
<p:tagLst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WPS 演示</Application>
  <PresentationFormat>宽屏</PresentationFormat>
  <Paragraphs>82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宋体</vt:lpstr>
      <vt:lpstr>Wingdings</vt:lpstr>
      <vt:lpstr>思源黑体 CN Heavy</vt:lpstr>
      <vt:lpstr>微软雅黑 Light</vt:lpstr>
      <vt:lpstr>黑体</vt:lpstr>
      <vt:lpstr>Times New Roman</vt:lpstr>
      <vt:lpstr>微软雅黑</vt:lpstr>
      <vt:lpstr>Arial Unicode MS</vt:lpstr>
      <vt:lpstr>等线</vt:lpstr>
      <vt:lpstr>思源黑体 CN Normal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Li安全</cp:lastModifiedBy>
  <cp:revision>103</cp:revision>
  <dcterms:created xsi:type="dcterms:W3CDTF">2019-09-27T01:23:00Z</dcterms:created>
  <dcterms:modified xsi:type="dcterms:W3CDTF">2019-11-03T03:13:25Z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